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 Black"/>
      <p:bold r:id="rId11"/>
      <p:boldItalic r:id="rId12"/>
    </p:embeddedFont>
    <p:embeddedFont>
      <p:font typeface="Lora"/>
      <p:regular r:id="rId13"/>
      <p:bold r:id="rId14"/>
      <p:italic r:id="rId15"/>
      <p:boldItalic r:id="rId16"/>
    </p:embeddedFont>
    <p:embeddedFont>
      <p:font typeface="Quattrocento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78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781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boldItalic.fntdata"/><Relationship Id="rId11" Type="http://schemas.openxmlformats.org/officeDocument/2006/relationships/font" Target="fonts/RobotoBlack-bold.fntdata"/><Relationship Id="rId10" Type="http://schemas.openxmlformats.org/officeDocument/2006/relationships/slide" Target="slides/slide5.xml"/><Relationship Id="rId13" Type="http://schemas.openxmlformats.org/officeDocument/2006/relationships/font" Target="fonts/Lora-regular.fntdata"/><Relationship Id="rId12" Type="http://schemas.openxmlformats.org/officeDocument/2006/relationships/font" Target="fonts/RobotoBlac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ora-italic.fntdata"/><Relationship Id="rId14" Type="http://schemas.openxmlformats.org/officeDocument/2006/relationships/font" Target="fonts/Lora-bold.fntdata"/><Relationship Id="rId17" Type="http://schemas.openxmlformats.org/officeDocument/2006/relationships/font" Target="fonts/QuattrocentoSans-regular.fntdata"/><Relationship Id="rId16" Type="http://schemas.openxmlformats.org/officeDocument/2006/relationships/font" Target="fonts/Lora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attrocentoSans-italic.fntdata"/><Relationship Id="rId6" Type="http://schemas.openxmlformats.org/officeDocument/2006/relationships/slide" Target="slides/slide1.xml"/><Relationship Id="rId18" Type="http://schemas.openxmlformats.org/officeDocument/2006/relationships/font" Target="fonts/Quattrocento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0d3b153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0d3b153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0d3b1537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0d3b1537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0d3b1537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0d3b1537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Title</a:t>
            </a:r>
            <a:br>
              <a:rPr lang="ru"/>
            </a:b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0d3b1537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0d3b1537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Title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0" name="Google Shape;10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Google Shape;11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>
  <p:cSld name="TITLE_ONL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3589200" y="1385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60" name="Google Shape;60;p11"/>
          <p:cNvCxnSpPr/>
          <p:nvPr/>
        </p:nvCxnSpPr>
        <p:spPr>
          <a:xfrm>
            <a:off x="-25" y="360200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11"/>
          <p:cNvCxnSpPr/>
          <p:nvPr/>
        </p:nvCxnSpPr>
        <p:spPr>
          <a:xfrm>
            <a:off x="7467600" y="352425"/>
            <a:ext cx="1676400" cy="78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1"/>
          <p:cNvSpPr/>
          <p:nvPr/>
        </p:nvSpPr>
        <p:spPr>
          <a:xfrm>
            <a:off x="7684975" y="1533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i="1" sz="1400">
                <a:latin typeface="Lora"/>
                <a:ea typeface="Lora"/>
                <a:cs typeface="Lora"/>
                <a:sym typeface="Lora"/>
              </a:defRPr>
            </a:lvl1pPr>
          </a:lstStyle>
          <a:p/>
        </p:txBody>
      </p:sp>
      <p:cxnSp>
        <p:nvCxnSpPr>
          <p:cNvPr id="65" name="Google Shape;65;p12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2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3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13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2">
  <p:cSld name="TITLE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_1">
  <p:cSld name="TITLE_AND_BODY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◉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3">
  <p:cSld name="TITLE_3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1" name="Google Shape;81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_2">
  <p:cSld name="TITLE_AND_BODY_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◉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1">
  <p:cSld name="TITLE_4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4" name="Google Shape;14;p3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Google Shape;15;p3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448A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/>
        </p:txBody>
      </p:sp>
      <p:cxnSp>
        <p:nvCxnSpPr>
          <p:cNvPr id="18" name="Google Shape;18;p4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4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21" name="Google Shape;21;p4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i="1" sz="2400">
                <a:latin typeface="Lora"/>
                <a:ea typeface="Lora"/>
                <a:cs typeface="Lora"/>
                <a:sym typeface="Lora"/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cxnSp>
        <p:nvCxnSpPr>
          <p:cNvPr id="24" name="Google Shape;24;p5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5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latin typeface="Lora"/>
                <a:ea typeface="Lora"/>
                <a:cs typeface="Lora"/>
                <a:sym typeface="Lora"/>
              </a:rPr>
              <a:t>“</a:t>
            </a:r>
            <a:endParaRPr b="1" sz="36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cxnSp>
        <p:nvCxnSpPr>
          <p:cNvPr id="32" name="Google Shape;32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381225" y="21781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37" name="Google Shape;37;p7"/>
          <p:cNvCxnSpPr/>
          <p:nvPr/>
        </p:nvCxnSpPr>
        <p:spPr>
          <a:xfrm>
            <a:off x="-25" y="42687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Google Shape;38;p7"/>
          <p:cNvSpPr/>
          <p:nvPr/>
        </p:nvSpPr>
        <p:spPr>
          <a:xfrm>
            <a:off x="817450" y="22391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7"/>
          <p:cNvCxnSpPr/>
          <p:nvPr/>
        </p:nvCxnSpPr>
        <p:spPr>
          <a:xfrm>
            <a:off x="5265625" y="42687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375800" y="294793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45" name="Google Shape;45;p8"/>
          <p:cNvCxnSpPr/>
          <p:nvPr/>
        </p:nvCxnSpPr>
        <p:spPr>
          <a:xfrm>
            <a:off x="0" y="512600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6" name="Google Shape;46;p8"/>
          <p:cNvSpPr/>
          <p:nvPr/>
        </p:nvSpPr>
        <p:spPr>
          <a:xfrm>
            <a:off x="846050" y="309642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8"/>
          <p:cNvCxnSpPr/>
          <p:nvPr/>
        </p:nvCxnSpPr>
        <p:spPr>
          <a:xfrm>
            <a:off x="5254200" y="531650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1381225" y="165600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50" name="Google Shape;50;p9"/>
          <p:cNvCxnSpPr/>
          <p:nvPr/>
        </p:nvCxnSpPr>
        <p:spPr>
          <a:xfrm>
            <a:off x="-25" y="360200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" name="Google Shape;51;p9"/>
          <p:cNvSpPr/>
          <p:nvPr/>
        </p:nvSpPr>
        <p:spPr>
          <a:xfrm>
            <a:off x="817450" y="157242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7467600" y="352425"/>
            <a:ext cx="1676400" cy="78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2">
  <p:cSld name="TITLE_ONLY_2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1381225" y="165600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55" name="Google Shape;55;p10"/>
          <p:cNvCxnSpPr/>
          <p:nvPr/>
        </p:nvCxnSpPr>
        <p:spPr>
          <a:xfrm>
            <a:off x="-25" y="360200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10"/>
          <p:cNvSpPr/>
          <p:nvPr/>
        </p:nvSpPr>
        <p:spPr>
          <a:xfrm>
            <a:off x="817450" y="157242"/>
            <a:ext cx="405900" cy="405900"/>
          </a:xfrm>
          <a:prstGeom prst="ellipse">
            <a:avLst/>
          </a:prstGeom>
          <a:solidFill>
            <a:srgbClr val="448A2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7467600" y="352425"/>
            <a:ext cx="1676400" cy="78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1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Barriers of entry to Africa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>
            <a:off x="3211563" y="1552750"/>
            <a:ext cx="4904700" cy="636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0"/>
          <p:cNvSpPr/>
          <p:nvPr/>
        </p:nvSpPr>
        <p:spPr>
          <a:xfrm>
            <a:off x="3211563" y="2189650"/>
            <a:ext cx="4904700" cy="6369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/>
          <p:nvPr/>
        </p:nvSpPr>
        <p:spPr>
          <a:xfrm>
            <a:off x="3211563" y="2826550"/>
            <a:ext cx="4904700" cy="636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/>
          <p:nvPr/>
        </p:nvSpPr>
        <p:spPr>
          <a:xfrm>
            <a:off x="3211563" y="3463450"/>
            <a:ext cx="4904700" cy="636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/>
          <p:nvPr/>
        </p:nvSpPr>
        <p:spPr>
          <a:xfrm>
            <a:off x="1027738" y="1293838"/>
            <a:ext cx="3097200" cy="3065400"/>
          </a:xfrm>
          <a:prstGeom prst="ellipse">
            <a:avLst/>
          </a:prstGeom>
          <a:solidFill>
            <a:srgbClr val="448A20">
              <a:alpha val="3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1158538" y="1398849"/>
            <a:ext cx="2835600" cy="28554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99412" y="-2498687"/>
            <a:ext cx="1850225" cy="185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type="title"/>
          </p:nvPr>
        </p:nvSpPr>
        <p:spPr>
          <a:xfrm>
            <a:off x="1381225" y="165600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Africa - New World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8325" y="2903500"/>
            <a:ext cx="483000" cy="4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1700" y="1629700"/>
            <a:ext cx="483000" cy="4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8325" y="3540400"/>
            <a:ext cx="483000" cy="4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62025" y="2290300"/>
            <a:ext cx="435601" cy="43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5040000" y="1703950"/>
            <a:ext cx="3076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Understanding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5040000" y="2338025"/>
            <a:ext cx="3076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Immersing 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5040000" y="2977750"/>
            <a:ext cx="3076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Embracing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5040000" y="3617475"/>
            <a:ext cx="3076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Breaking the </a:t>
            </a: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stereotypes</a:t>
            </a: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  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41025" y="1629700"/>
            <a:ext cx="2470650" cy="24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3211563" y="1552750"/>
            <a:ext cx="4904700" cy="636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3211563" y="2189650"/>
            <a:ext cx="4904700" cy="6369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/>
          <p:nvPr/>
        </p:nvSpPr>
        <p:spPr>
          <a:xfrm>
            <a:off x="3211563" y="2826550"/>
            <a:ext cx="4904700" cy="636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3211563" y="3463450"/>
            <a:ext cx="4904700" cy="636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1"/>
          <p:cNvSpPr/>
          <p:nvPr/>
        </p:nvSpPr>
        <p:spPr>
          <a:xfrm>
            <a:off x="1027738" y="1293838"/>
            <a:ext cx="3097200" cy="3065400"/>
          </a:xfrm>
          <a:prstGeom prst="ellipse">
            <a:avLst/>
          </a:prstGeom>
          <a:solidFill>
            <a:srgbClr val="448A20">
              <a:alpha val="3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1158538" y="1398849"/>
            <a:ext cx="2835600" cy="28554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22962" y="2042213"/>
            <a:ext cx="1568675" cy="15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1"/>
          <p:cNvSpPr txBox="1"/>
          <p:nvPr>
            <p:ph type="title"/>
          </p:nvPr>
        </p:nvSpPr>
        <p:spPr>
          <a:xfrm>
            <a:off x="1381225" y="165600"/>
            <a:ext cx="6055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Regulation &amp; cultural context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4400" y="2290300"/>
            <a:ext cx="435601" cy="43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84400" y="1653400"/>
            <a:ext cx="435601" cy="435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4400" y="2927200"/>
            <a:ext cx="435601" cy="43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5040000" y="1703950"/>
            <a:ext cx="3076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Level of regulatory framework 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5040000" y="2340850"/>
            <a:ext cx="31797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Structure &amp; people behind the scene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5040000" y="2927200"/>
            <a:ext cx="30762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Readiness to </a:t>
            </a: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evolve</a:t>
            </a: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 &amp; gain knowledge 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5040000" y="3460625"/>
            <a:ext cx="3076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…..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5040000" y="3667575"/>
            <a:ext cx="30762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36800" y="1759700"/>
            <a:ext cx="130801" cy="130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34" name="Google Shape;13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81625" y="1923175"/>
            <a:ext cx="2589450" cy="1687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/>
          <p:nvPr/>
        </p:nvSpPr>
        <p:spPr>
          <a:xfrm>
            <a:off x="3211563" y="1552750"/>
            <a:ext cx="4904700" cy="636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3211563" y="2189650"/>
            <a:ext cx="4904700" cy="6369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3211563" y="2826550"/>
            <a:ext cx="4904700" cy="636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3211563" y="3463450"/>
            <a:ext cx="4904700" cy="636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1027738" y="1293838"/>
            <a:ext cx="3097200" cy="3065400"/>
          </a:xfrm>
          <a:prstGeom prst="ellipse">
            <a:avLst/>
          </a:prstGeom>
          <a:solidFill>
            <a:srgbClr val="448A20">
              <a:alpha val="3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/>
          <p:nvPr/>
        </p:nvSpPr>
        <p:spPr>
          <a:xfrm>
            <a:off x="1158538" y="1398849"/>
            <a:ext cx="2835600" cy="28554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976177" y="2039848"/>
            <a:ext cx="1661050" cy="166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>
            <p:ph type="title"/>
          </p:nvPr>
        </p:nvSpPr>
        <p:spPr>
          <a:xfrm>
            <a:off x="1381225" y="165600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People &amp; Local Culture</a:t>
            </a:r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8775" y="1608525"/>
            <a:ext cx="525350" cy="5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8775" y="2245425"/>
            <a:ext cx="525350" cy="52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8775" y="2882325"/>
            <a:ext cx="525350" cy="5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/>
        </p:nvSpPr>
        <p:spPr>
          <a:xfrm>
            <a:off x="5040075" y="1705350"/>
            <a:ext cx="3076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 Black"/>
                <a:ea typeface="Roboto Black"/>
                <a:cs typeface="Roboto Black"/>
                <a:sym typeface="Roboto Black"/>
              </a:rPr>
              <a:t>Building trust while combating fraud</a:t>
            </a:r>
            <a:endParaRPr sz="1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5040075" y="2339425"/>
            <a:ext cx="3076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 Black"/>
                <a:ea typeface="Roboto Black"/>
                <a:cs typeface="Roboto Black"/>
                <a:sym typeface="Roboto Black"/>
              </a:rPr>
              <a:t>Constant Search for Talent </a:t>
            </a:r>
            <a:endParaRPr sz="1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5040075" y="2973500"/>
            <a:ext cx="3076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 Black"/>
                <a:ea typeface="Roboto Black"/>
                <a:cs typeface="Roboto Black"/>
                <a:sym typeface="Roboto Black"/>
              </a:rPr>
              <a:t>Evolution of gambling: Story of Technical Background</a:t>
            </a:r>
            <a:endParaRPr sz="1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5040075" y="3613225"/>
            <a:ext cx="3076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Roboto Black"/>
                <a:ea typeface="Roboto Black"/>
                <a:cs typeface="Roboto Black"/>
                <a:sym typeface="Roboto Black"/>
              </a:rPr>
              <a:t>Who runs the show: Local or expat? </a:t>
            </a:r>
            <a:endParaRPr sz="12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8775" y="3519225"/>
            <a:ext cx="525350" cy="525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155" name="Google Shape;155;p22"/>
          <p:cNvPicPr preferRelativeResize="0"/>
          <p:nvPr/>
        </p:nvPicPr>
        <p:blipFill rotWithShape="1">
          <a:blip r:embed="rId8">
            <a:alphaModFix/>
          </a:blip>
          <a:srcRect b="2651" l="14740" r="14733" t="2651"/>
          <a:stretch/>
        </p:blipFill>
        <p:spPr>
          <a:xfrm>
            <a:off x="1158550" y="1398850"/>
            <a:ext cx="2835600" cy="28554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3211563" y="1552750"/>
            <a:ext cx="4904700" cy="636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3211563" y="2189650"/>
            <a:ext cx="4904700" cy="6369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3211563" y="2826550"/>
            <a:ext cx="4904700" cy="6369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3211563" y="3463450"/>
            <a:ext cx="4904700" cy="636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/>
          <p:nvPr/>
        </p:nvSpPr>
        <p:spPr>
          <a:xfrm>
            <a:off x="1027738" y="1293838"/>
            <a:ext cx="3097200" cy="3065400"/>
          </a:xfrm>
          <a:prstGeom prst="ellipse">
            <a:avLst/>
          </a:prstGeom>
          <a:solidFill>
            <a:srgbClr val="448A20">
              <a:alpha val="3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/>
          <p:nvPr/>
        </p:nvSpPr>
        <p:spPr>
          <a:xfrm>
            <a:off x="1158538" y="1398849"/>
            <a:ext cx="2835600" cy="28554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 txBox="1"/>
          <p:nvPr>
            <p:ph type="title"/>
          </p:nvPr>
        </p:nvSpPr>
        <p:spPr>
          <a:xfrm>
            <a:off x="1381225" y="165600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Product</a:t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500" y="1618199"/>
            <a:ext cx="506001" cy="50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500" y="2255100"/>
            <a:ext cx="505999" cy="50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8500" y="2892000"/>
            <a:ext cx="506001" cy="50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03700" y="3564100"/>
            <a:ext cx="435601" cy="43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5040000" y="1703950"/>
            <a:ext cx="3076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Technology level of the state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5040000" y="2340850"/>
            <a:ext cx="3229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Telecom &amp; Communications coverage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5040000" y="2976338"/>
            <a:ext cx="3076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Payment solutions: mobile money, e-</a:t>
            </a:r>
            <a:r>
              <a:rPr lang="ru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wallets,</a:t>
            </a: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 &amp; banks 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5040000" y="3614650"/>
            <a:ext cx="3076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Roboto Black"/>
                <a:ea typeface="Roboto Black"/>
                <a:cs typeface="Roboto Black"/>
                <a:sym typeface="Roboto Black"/>
              </a:rPr>
              <a:t>UI &amp; CX</a:t>
            </a:r>
            <a:endParaRPr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5040000" y="3785200"/>
            <a:ext cx="3076200" cy="2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expectations</a:t>
            </a:r>
            <a:endParaRPr sz="11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3812" y="1654150"/>
            <a:ext cx="1245063" cy="23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